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0" r:id="rId3"/>
    <p:sldId id="320" r:id="rId4"/>
    <p:sldId id="294" r:id="rId5"/>
    <p:sldId id="321" r:id="rId6"/>
    <p:sldId id="328" r:id="rId7"/>
    <p:sldId id="329" r:id="rId8"/>
    <p:sldId id="323" r:id="rId9"/>
    <p:sldId id="326" r:id="rId10"/>
    <p:sldId id="327" r:id="rId11"/>
    <p:sldId id="325" r:id="rId12"/>
    <p:sldId id="330" r:id="rId13"/>
    <p:sldId id="331" r:id="rId14"/>
    <p:sldId id="319" r:id="rId15"/>
    <p:sldId id="332" r:id="rId16"/>
    <p:sldId id="334" r:id="rId17"/>
    <p:sldId id="333" r:id="rId18"/>
    <p:sldId id="336" r:id="rId1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BB"/>
    <a:srgbClr val="FF0066"/>
    <a:srgbClr val="FF00FF"/>
    <a:srgbClr val="0062AC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233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564" y="-76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A45FE-3229-4964-B65F-9D6E77548C90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7A7D-EAF2-463D-A7CF-79AD1C8855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C43F-29EE-4356-AF88-C4B76C7C97F8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B39ED-02EA-4CA0-84A3-361A80C1AD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39ED-02EA-4CA0-84A3-361A80C1AD2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675F-5C38-436E-803C-B5055DEDE2BC}" type="datetimeFigureOut">
              <a:rPr lang="zh-TW" altLang="en-US" smtClean="0"/>
              <a:pPr/>
              <a:t>2023/2/20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D497-E6DE-4953-B578-11339DB8CC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qo523Jou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禁煙マーク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1855093" cy="185509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552728" cy="2664296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rgbClr val="FFC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無菸小學士</a:t>
            </a:r>
            <a:r>
              <a:rPr lang="en-US" altLang="zh-TW" sz="80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80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8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拒</a:t>
            </a:r>
            <a:r>
              <a:rPr lang="zh-TW" altLang="en-US" sz="8000" dirty="0" smtClean="0">
                <a:solidFill>
                  <a:srgbClr val="00B05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菸</a:t>
            </a:r>
            <a:r>
              <a:rPr lang="zh-TW" altLang="en-US" sz="800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有</a:t>
            </a:r>
            <a:r>
              <a:rPr lang="zh-TW" altLang="en-US" sz="8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藝</a:t>
            </a:r>
            <a:r>
              <a:rPr lang="zh-TW" altLang="en-US" sz="8000" dirty="0" smtClean="0">
                <a:solidFill>
                  <a:srgbClr val="00B0F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思</a:t>
            </a:r>
            <a:endParaRPr lang="zh-TW" altLang="en-US" sz="8000" dirty="0">
              <a:solidFill>
                <a:srgbClr val="00B0F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4342" name="Picture 6" descr="https://4.bp.blogspot.com/-oRczUi4xyOI/WWNBJ9rOjpI/AAAAAAABFZ8/nmCoIqza84Yg_7bvIX0wnaz9GBv25BgNQCLcBGAs/s800/travel_happy_school_gakuran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1543186" cy="2626700"/>
          </a:xfrm>
          <a:prstGeom prst="rect">
            <a:avLst/>
          </a:prstGeom>
          <a:noFill/>
        </p:spPr>
      </p:pic>
      <p:pic>
        <p:nvPicPr>
          <p:cNvPr id="14344" name="Picture 8" descr="https://2.bp.blogspot.com/-c4KjzNtxJEo/WWNBIvjXr9I/AAAAAAABFZ0/SqLIPJc0-EM9sD5Ft6EVyaLk9JihU9qMQCLcBGAs/s800/travel_happy_school_gakur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620688"/>
            <a:ext cx="1469589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怪獣と戦う巨大ヒーローのイラス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2" cy="212250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44824"/>
            <a:ext cx="8229600" cy="1728192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如果你是勇者，你會選擇那一種方式救出公主</a:t>
            </a:r>
            <a:r>
              <a:rPr lang="en-US" altLang="zh-TW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48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禁煙マークのイラスト | かわいいフリー素材集 いらすと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2304256" cy="2304256"/>
          </a:xfrm>
          <a:prstGeom prst="rect">
            <a:avLst/>
          </a:prstGeom>
          <a:noFill/>
        </p:spPr>
      </p:pic>
      <p:pic>
        <p:nvPicPr>
          <p:cNvPr id="31748" name="Picture 4" descr="アルコール禁止のマーク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2376264" cy="2392211"/>
          </a:xfrm>
          <a:prstGeom prst="rect">
            <a:avLst/>
          </a:prstGeom>
          <a:noFill/>
        </p:spPr>
      </p:pic>
      <p:sp>
        <p:nvSpPr>
          <p:cNvPr id="31750" name="AutoShape 6" descr="拒檳榔、做篩檢～有效防治口腔癌- 財團法人中華民國消費者文教基金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1752" name="AutoShape 8" descr="拒檳榔、做篩檢～有效防治口腔癌- 財團法人中華民國消費者文教基金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1753" name="Picture 9" descr="C:\Users\user\Desktop\下載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7707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339752" y="908720"/>
            <a:ext cx="612068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如果看到吸菸的家人，你會跟他說什麼</a:t>
            </a:r>
            <a:r>
              <a:rPr lang="en-US" altLang="zh-TW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?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F05BB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Picture 12" descr="孩子眼中的香煙著火圖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872208" cy="1872208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1043608" y="3068960"/>
            <a:ext cx="7560840" cy="144655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我很愛你，希望你身體健康，可以把菸丟掉，不要吸菸。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Picture 2" descr="一個成功戒菸的人的插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25144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620688"/>
            <a:ext cx="6264696" cy="15841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zh-TW" altLang="en-US" sz="240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免費戒菸專線</a:t>
            </a:r>
            <a:endParaRPr lang="en-US" altLang="zh-TW" sz="24000" b="1" dirty="0" smtClean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2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0800-636363</a:t>
            </a:r>
          </a:p>
          <a:p>
            <a:endParaRPr lang="en-US" altLang="zh-TW" sz="54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54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5842" name="Picture 2" descr="かわいいマーク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1755236" cy="1584176"/>
          </a:xfrm>
          <a:prstGeom prst="rect">
            <a:avLst/>
          </a:prstGeom>
          <a:noFill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943200" y="2708920"/>
            <a:ext cx="72008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9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05B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戒菸門診</a:t>
            </a:r>
            <a:endParaRPr kumimoji="0" lang="en-US" altLang="zh-TW" sz="9700" b="1" i="0" u="none" strike="noStrike" kern="1200" cap="none" spc="0" normalizeH="0" baseline="0" noProof="0" dirty="0" smtClean="0">
              <a:ln>
                <a:noFill/>
              </a:ln>
              <a:solidFill>
                <a:srgbClr val="1F05BB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97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醫院、診所、衛生所</a:t>
            </a:r>
            <a:endParaRPr kumimoji="0" lang="zh-TW" altLang="en-US" sz="9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7" name="Picture 30" descr="問診のイラスト（女医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728192" cy="1728192"/>
          </a:xfrm>
          <a:prstGeom prst="rect">
            <a:avLst/>
          </a:prstGeom>
          <a:noFill/>
        </p:spPr>
      </p:pic>
      <p:pic>
        <p:nvPicPr>
          <p:cNvPr id="35844" name="Picture 4" descr="尼古丁口香糖的插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740">
            <a:off x="438883" y="4837064"/>
            <a:ext cx="1440160" cy="1556930"/>
          </a:xfrm>
          <a:prstGeom prst="rect">
            <a:avLst/>
          </a:prstGeom>
          <a:noFill/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2051720" y="5157192"/>
            <a:ext cx="410445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9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05B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戒菸藥局</a:t>
            </a:r>
            <a:endParaRPr kumimoji="0" lang="en-US" altLang="zh-TW" sz="9700" b="1" i="0" u="none" strike="noStrike" kern="1200" cap="none" spc="0" normalizeH="0" baseline="0" noProof="0" dirty="0" smtClean="0">
              <a:ln>
                <a:noFill/>
              </a:ln>
              <a:solidFill>
                <a:srgbClr val="1F05BB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en-US" sz="9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風船で浮かぶプレゼント箱のイラスト | かわいいフリー素材集 いらすと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21088"/>
            <a:ext cx="2019300" cy="2257426"/>
          </a:xfrm>
          <a:prstGeom prst="rect">
            <a:avLst/>
          </a:prstGeom>
          <a:noFill/>
        </p:spPr>
      </p:pic>
      <p:pic>
        <p:nvPicPr>
          <p:cNvPr id="36866" name="Picture 2" descr="文件和筆的插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3001">
            <a:off x="776212" y="425301"/>
            <a:ext cx="1714500" cy="17145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420888"/>
            <a:ext cx="8388424" cy="396044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en-US" altLang="zh-TW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回答問題</a:t>
            </a: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en-US" altLang="zh-TW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寫下對吸菸的家人的一句話</a:t>
            </a: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en-US" altLang="zh-TW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600" b="1" dirty="0" smtClean="0">
                <a:solidFill>
                  <a:srgbClr val="0062AC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學習單要給家長簽名</a:t>
            </a: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寫下或畫下你看完</a:t>
            </a:r>
            <a:r>
              <a:rPr lang="zh-TW" altLang="en-US" sz="36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勇者大冒險 </a:t>
            </a:r>
            <a:endParaRPr lang="en-US" altLang="zh-TW" sz="3600" b="1" dirty="0" smtClean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的心得</a:t>
            </a: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任務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將學習單交給老師</a:t>
            </a: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696744" cy="1143000"/>
          </a:xfrm>
        </p:spPr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</a:rPr>
              <a:t>***</a:t>
            </a:r>
            <a:r>
              <a:rPr lang="zh-TW" altLang="en-US" sz="5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學習單說明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>***</a:t>
            </a:r>
            <a:endParaRPr lang="zh-TW" altLang="en-US" sz="5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歯科衛生士のイラスト（職業）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2617118" cy="2232248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187624" y="1340768"/>
            <a:ext cx="655272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口腔健康危害</a:t>
            </a:r>
            <a:r>
              <a:rPr kumimoji="0" lang="zh-TW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校園宣導</a:t>
            </a:r>
            <a:endParaRPr kumimoji="0" lang="zh-TW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7650" name="Picture 2" descr="牙齒好的人插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蛀牙的插圖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800200" cy="18002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686800" cy="11430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牙齒的疾病會影響身體健康</a:t>
            </a:r>
            <a:endParaRPr lang="zh-TW" altLang="en-US" sz="54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10" descr="牙齒不好的人的插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2088232" cy="2400266"/>
          </a:xfrm>
          <a:prstGeom prst="rect">
            <a:avLst/>
          </a:prstGeom>
          <a:noFill/>
        </p:spPr>
      </p:pic>
      <p:pic>
        <p:nvPicPr>
          <p:cNvPr id="6146" name="Picture 2" descr="蛀牙的插圖“牙痛的男孩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2088232" cy="2088232"/>
          </a:xfrm>
          <a:prstGeom prst="rect">
            <a:avLst/>
          </a:prstGeom>
          <a:noFill/>
        </p:spPr>
      </p:pic>
      <p:pic>
        <p:nvPicPr>
          <p:cNvPr id="6148" name="Picture 4" descr="牙齦腫脹圖解（無牙垢）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73016"/>
            <a:ext cx="2160240" cy="216024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5004048" y="50131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蛀牙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584" y="48691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缺牙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27784" y="573325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牙周病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56" name="Picture 12" descr="牙齦出血的插圖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789040"/>
            <a:ext cx="2232248" cy="2232248"/>
          </a:xfrm>
          <a:prstGeom prst="rect">
            <a:avLst/>
          </a:prstGeom>
          <a:noFill/>
        </p:spPr>
      </p:pic>
      <p:sp>
        <p:nvSpPr>
          <p:cNvPr id="15" name="文字方塊 14"/>
          <p:cNvSpPr txBox="1"/>
          <p:nvPr/>
        </p:nvSpPr>
        <p:spPr>
          <a:xfrm>
            <a:off x="6660232" y="573325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牙齦出血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686800" cy="1143000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吃完食物後應該要潔牙</a:t>
            </a:r>
            <a:endParaRPr lang="zh-TW" altLang="en-US" sz="66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2" descr="一個人使用牙線的插圖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060848" cy="2060848"/>
          </a:xfrm>
          <a:prstGeom prst="rect">
            <a:avLst/>
          </a:prstGeom>
          <a:noFill/>
        </p:spPr>
      </p:pic>
      <p:pic>
        <p:nvPicPr>
          <p:cNvPr id="5" name="Picture 14" descr="一個女孩刷牙的插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97760"/>
            <a:ext cx="2160240" cy="2160240"/>
          </a:xfrm>
          <a:prstGeom prst="rect">
            <a:avLst/>
          </a:prstGeom>
          <a:noFill/>
        </p:spPr>
      </p:pic>
      <p:pic>
        <p:nvPicPr>
          <p:cNvPr id="6" name="Picture 26" descr="漱口插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697760"/>
            <a:ext cx="2160240" cy="2160240"/>
          </a:xfrm>
          <a:prstGeom prst="rect">
            <a:avLst/>
          </a:prstGeom>
          <a:noFill/>
        </p:spPr>
      </p:pic>
      <p:pic>
        <p:nvPicPr>
          <p:cNvPr id="2052" name="Picture 4" descr="一個人吃漢堡包的插圖（男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663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9144000" cy="164705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半年</a:t>
            </a:r>
            <a:r>
              <a:rPr lang="zh-TW" altLang="en-US" sz="60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應該做一次</a:t>
            </a:r>
            <a:r>
              <a:rPr lang="en-US" altLang="zh-TW" sz="60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口腔健康檢查</a:t>
            </a:r>
            <a:endParaRPr lang="zh-TW" altLang="en-US" sz="60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0" descr="“正在接受治療”的牙醫的插圖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25552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國小學童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6-12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歲</a:t>
            </a:r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皆可施作</a:t>
            </a:r>
            <a:r>
              <a:rPr lang="en-US" altLang="zh-TW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臼齒窩溝封填</a:t>
            </a:r>
            <a:r>
              <a:rPr lang="zh-TW" altLang="en-US" sz="36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（限未施做過的牙位）</a:t>
            </a:r>
            <a:endParaRPr lang="zh-TW" altLang="en-US" sz="36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Fisher 密封劑的插圖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240360" cy="3240360"/>
          </a:xfrm>
          <a:prstGeom prst="rect">
            <a:avLst/>
          </a:prstGeom>
          <a:noFill/>
        </p:spPr>
      </p:pic>
      <p:pic>
        <p:nvPicPr>
          <p:cNvPr id="5" name="Picture 8" descr="牙齒插圖“健康的牙齒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12976"/>
            <a:ext cx="2232248" cy="2232248"/>
          </a:xfrm>
          <a:prstGeom prst="rect">
            <a:avLst/>
          </a:prstGeom>
          <a:noFill/>
        </p:spPr>
      </p:pic>
      <p:sp>
        <p:nvSpPr>
          <p:cNvPr id="6" name="向右箭號 5"/>
          <p:cNvSpPr/>
          <p:nvPr/>
        </p:nvSpPr>
        <p:spPr>
          <a:xfrm>
            <a:off x="3995936" y="4437112"/>
            <a:ext cx="2016224" cy="72008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56176" y="551723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降低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齲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齒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8092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勇者大冒險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菸檳酒篇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中文</a:t>
            </a:r>
            <a:r>
              <a:rPr lang="en-US" altLang="zh-TW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43608" y="31409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網址：</a:t>
            </a:r>
            <a:endParaRPr lang="zh-TW" altLang="en-US" sz="2400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2006476" cy="2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051720" y="3140968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hlinkClick r:id="rId3"/>
              </a:rPr>
              <a:t>https://www.youtube.com/watch?v=gCqo523Jouw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10" name="Picture 2" descr="ホラーゲームをやる人のイラスト（男性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12372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540768"/>
          </a:xfrm>
        </p:spPr>
        <p:txBody>
          <a:bodyPr>
            <a:normAutofit lnSpcReduction="10000"/>
          </a:bodyPr>
          <a:lstStyle/>
          <a:p>
            <a:pPr marL="0" algn="just">
              <a:spcAft>
                <a:spcPts val="1200"/>
              </a:spcAft>
              <a:buNone/>
            </a:pPr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為什麼勇者使用菸品無法成功救出公主？</a:t>
            </a:r>
            <a:endParaRPr lang="zh-TW" altLang="en-US" sz="48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8674" name="Picture 2" descr="ナイト・騎士のイラス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2122714" cy="2636912"/>
          </a:xfrm>
          <a:prstGeom prst="rect">
            <a:avLst/>
          </a:prstGeom>
          <a:noFill/>
        </p:spPr>
      </p:pic>
      <p:pic>
        <p:nvPicPr>
          <p:cNvPr id="28676" name="Picture 4" descr="王女様・お姫様のイラス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61048"/>
            <a:ext cx="1952327" cy="2585864"/>
          </a:xfrm>
          <a:prstGeom prst="rect">
            <a:avLst/>
          </a:prstGeom>
          <a:noFill/>
        </p:spPr>
      </p:pic>
      <p:cxnSp>
        <p:nvCxnSpPr>
          <p:cNvPr id="8" name="直線接點 7"/>
          <p:cNvCxnSpPr/>
          <p:nvPr/>
        </p:nvCxnSpPr>
        <p:spPr>
          <a:xfrm>
            <a:off x="2843808" y="4869160"/>
            <a:ext cx="4032448" cy="0"/>
          </a:xfrm>
          <a:prstGeom prst="line">
            <a:avLst/>
          </a:prstGeom>
          <a:ln w="76200">
            <a:solidFill>
              <a:srgbClr val="1F05BB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067944" y="4149080"/>
            <a:ext cx="1368152" cy="15121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4067944" y="4077072"/>
            <a:ext cx="1224136" cy="165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 txBox="1">
            <a:spLocks/>
          </p:cNvSpPr>
          <p:nvPr/>
        </p:nvSpPr>
        <p:spPr>
          <a:xfrm>
            <a:off x="1043608" y="3284984"/>
            <a:ext cx="7848872" cy="15121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600" b="0" i="0" u="none" strike="noStrike" kern="1200" cap="none" spc="0" normalizeH="0" baseline="0" noProof="0" dirty="0">
              <a:ln w="9525">
                <a:solidFill>
                  <a:schemeClr val="tx1"/>
                </a:solidFill>
              </a:ln>
              <a:solidFill>
                <a:srgbClr val="0070C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27784" y="328498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焦油</a:t>
            </a:r>
            <a:endParaRPr lang="zh-TW" altLang="en-US" sz="4400" b="1" dirty="0">
              <a:solidFill>
                <a:schemeClr val="bg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1600" y="3284984"/>
            <a:ext cx="1876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尼古丁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07904" y="3284984"/>
            <a:ext cx="249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一氧化碳</a:t>
            </a:r>
            <a:endParaRPr lang="zh-TW" altLang="en-US" sz="44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1600" y="393305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有害的化學物質</a:t>
            </a:r>
            <a:endParaRPr lang="zh-TW" altLang="en-US" sz="44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87816" y="3284984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甲烷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9824" y="3933056"/>
            <a:ext cx="140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甲苯</a:t>
            </a:r>
            <a:endParaRPr lang="zh-TW" alt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92280" y="3933056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砷</a:t>
            </a:r>
            <a:endParaRPr lang="zh-TW" altLang="en-US" sz="4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20272" y="328498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鎘</a:t>
            </a:r>
            <a:endParaRPr lang="zh-TW" altLang="en-US" sz="44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012160" y="3933056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丁烷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32040" y="3933056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樟腦</a:t>
            </a:r>
            <a:endParaRPr lang="zh-TW" altLang="en-US" sz="4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940152" y="3284984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丙酮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6" name="Picture 2" descr="https://2.bp.blogspot.com/-ujDBrNH55TA/Wb8gsQMdoNI/AAAAAAABGzw/OXYyXd9pMDMVtEDQwbkG1O95C9blHfkNgCLcBGAs/s800/smoke_whit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4479">
            <a:off x="191681" y="1088009"/>
            <a:ext cx="2425888" cy="2310747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2915816" y="54868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菸品</a:t>
            </a:r>
            <a:r>
              <a:rPr lang="zh-TW" alt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的組成</a:t>
            </a:r>
            <a:endParaRPr lang="zh-TW" altLang="en-US" sz="6000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827584" y="3284984"/>
            <a:ext cx="0" cy="15841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83568" y="3284984"/>
            <a:ext cx="0" cy="15841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347864" y="537321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i="1" dirty="0" smtClean="0">
                <a:solidFill>
                  <a:srgbClr val="FF0000"/>
                </a:solidFill>
                <a:ea typeface="文鼎海報體" pitchFamily="49" charset="-120"/>
              </a:rPr>
              <a:t>還有</a:t>
            </a:r>
            <a:r>
              <a:rPr lang="en-US" altLang="zh-TW" sz="3200" i="1" dirty="0" smtClean="0">
                <a:solidFill>
                  <a:srgbClr val="FF0000"/>
                </a:solidFill>
                <a:ea typeface="文鼎海報體" pitchFamily="49" charset="-120"/>
              </a:rPr>
              <a:t>7000</a:t>
            </a:r>
            <a:r>
              <a:rPr lang="zh-TW" altLang="en-US" sz="3200" i="1" dirty="0" smtClean="0">
                <a:solidFill>
                  <a:srgbClr val="FF0000"/>
                </a:solidFill>
                <a:ea typeface="文鼎海報體" pitchFamily="49" charset="-120"/>
              </a:rPr>
              <a:t>多種有害化學物質！</a:t>
            </a:r>
            <a:endParaRPr lang="zh-TW" altLang="en-US" sz="3200" i="1" dirty="0">
              <a:solidFill>
                <a:srgbClr val="FF0000"/>
              </a:solidFill>
              <a:ea typeface="文鼎海報體" pitchFamily="49" charset="-120"/>
            </a:endParaRPr>
          </a:p>
        </p:txBody>
      </p:sp>
      <p:cxnSp>
        <p:nvCxnSpPr>
          <p:cNvPr id="24" name="弧形接點 23"/>
          <p:cNvCxnSpPr/>
          <p:nvPr/>
        </p:nvCxnSpPr>
        <p:spPr>
          <a:xfrm>
            <a:off x="1043608" y="4941168"/>
            <a:ext cx="2232248" cy="792088"/>
          </a:xfrm>
          <a:prstGeom prst="curvedConnector3">
            <a:avLst>
              <a:gd name="adj1" fmla="val -16138"/>
            </a:avLst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24736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菸品</a:t>
            </a:r>
            <a:r>
              <a:rPr lang="zh-TW" alt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的危害</a:t>
            </a:r>
            <a:r>
              <a:rPr lang="zh-TW" altLang="en-US" sz="5400" dirty="0" smtClean="0"/>
              <a:t/>
            </a:r>
            <a:br>
              <a:rPr lang="zh-TW" altLang="en-US" sz="5400" dirty="0" smtClean="0"/>
            </a:br>
            <a:endParaRPr lang="zh-TW" altLang="en-US" sz="5400" dirty="0"/>
          </a:p>
        </p:txBody>
      </p:sp>
      <p:pic>
        <p:nvPicPr>
          <p:cNvPr id="29698" name="Picture 2" descr="不健康的心臟性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2448272" cy="2448272"/>
          </a:xfrm>
          <a:prstGeom prst="rect">
            <a:avLst/>
          </a:prstGeom>
          <a:noFill/>
        </p:spPr>
      </p:pic>
      <p:pic>
        <p:nvPicPr>
          <p:cNvPr id="29702" name="Picture 6" descr="一個頭暈的人（女）的插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2376264" cy="2376264"/>
          </a:xfrm>
          <a:prstGeom prst="rect">
            <a:avLst/>
          </a:prstGeom>
          <a:noFill/>
        </p:spPr>
      </p:pic>
      <p:pic>
        <p:nvPicPr>
          <p:cNvPr id="29706" name="Picture 10" descr="煙頭的插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980">
            <a:off x="6454116" y="54534"/>
            <a:ext cx="1160663" cy="1160663"/>
          </a:xfrm>
          <a:prstGeom prst="rect">
            <a:avLst/>
          </a:prstGeom>
          <a:noFill/>
        </p:spPr>
      </p:pic>
      <p:pic>
        <p:nvPicPr>
          <p:cNvPr id="29710" name="Picture 14" descr="皮膚粗糙的人的插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933056"/>
            <a:ext cx="2304256" cy="2304256"/>
          </a:xfrm>
          <a:prstGeom prst="rect">
            <a:avLst/>
          </a:prstGeom>
          <a:noFill/>
        </p:spPr>
      </p:pic>
      <p:pic>
        <p:nvPicPr>
          <p:cNvPr id="29712" name="Picture 16" descr="患有牙周病的牙齦插畫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124744"/>
            <a:ext cx="2160240" cy="2160240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755576" y="357301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肺變黑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23928" y="35010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心血管疾病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16216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牙周病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60232" y="62373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全身傷害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71600" y="61653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缺氧頭暈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95936" y="62373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皮膚變差</a:t>
            </a:r>
            <a:endParaRPr lang="zh-TW" altLang="en-US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24" descr="被香煙熏黑的肺圖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908720"/>
            <a:ext cx="2664296" cy="2664296"/>
          </a:xfrm>
          <a:prstGeom prst="rect">
            <a:avLst/>
          </a:prstGeom>
          <a:noFill/>
        </p:spPr>
      </p:pic>
      <p:pic>
        <p:nvPicPr>
          <p:cNvPr id="17" name="Picture 16" descr="有病的內臟器官圖解（女）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861048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03848" y="260648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二手菸</a:t>
            </a:r>
            <a:endParaRPr lang="zh-TW" altLang="en-US" sz="6000" dirty="0"/>
          </a:p>
        </p:txBody>
      </p:sp>
      <p:pic>
        <p:nvPicPr>
          <p:cNvPr id="7" name="Picture 2" descr="http://pic-aboo.com/wp-content/uploads/mark-cards-001.png"/>
          <p:cNvPicPr>
            <a:picLocks noChangeAspect="1" noChangeArrowheads="1"/>
          </p:cNvPicPr>
          <p:nvPr/>
        </p:nvPicPr>
        <p:blipFill>
          <a:blip r:embed="rId2" cstate="print"/>
          <a:srcRect l="53156" t="51974" r="7864" b="7864"/>
          <a:stretch>
            <a:fillRect/>
          </a:stretch>
        </p:blipFill>
        <p:spPr bwMode="auto">
          <a:xfrm>
            <a:off x="2483768" y="332656"/>
            <a:ext cx="720080" cy="741901"/>
          </a:xfrm>
          <a:prstGeom prst="rect">
            <a:avLst/>
          </a:prstGeom>
          <a:noFill/>
        </p:spPr>
      </p:pic>
      <p:pic>
        <p:nvPicPr>
          <p:cNvPr id="9" name="Picture 2" descr="惱人的煙味插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4644008" y="1772816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吸菸的人吐出來的菸，被旁邊的人吸進去。</a:t>
            </a:r>
            <a:endParaRPr lang="zh-TW" altLang="en-US" sz="44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07704" y="332656"/>
            <a:ext cx="34547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    三手菸</a:t>
            </a:r>
            <a:endParaRPr lang="zh-TW" altLang="en-US" sz="6000" dirty="0"/>
          </a:p>
        </p:txBody>
      </p:sp>
      <p:pic>
        <p:nvPicPr>
          <p:cNvPr id="7" name="Picture 2" descr="http://pic-aboo.com/wp-content/uploads/mark-cards-001.png"/>
          <p:cNvPicPr>
            <a:picLocks noChangeAspect="1" noChangeArrowheads="1"/>
          </p:cNvPicPr>
          <p:nvPr/>
        </p:nvPicPr>
        <p:blipFill>
          <a:blip r:embed="rId2" cstate="print"/>
          <a:srcRect l="53156" t="51974" r="7864" b="7864"/>
          <a:stretch>
            <a:fillRect/>
          </a:stretch>
        </p:blipFill>
        <p:spPr bwMode="auto">
          <a:xfrm>
            <a:off x="2123728" y="404664"/>
            <a:ext cx="720080" cy="741901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4751512" y="1700808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菸煙附著在衣服、家具、玩具、地毯等東西上，手摸到或吸進去身體，也會對身體產生危害。</a:t>
            </a:r>
            <a:endParaRPr lang="zh-TW" altLang="en-US" sz="44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4818" name="Picture 2" descr="骯髒的客廳的插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248472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marL="0" algn="just">
              <a:spcAft>
                <a:spcPts val="1200"/>
              </a:spcAft>
              <a:buNone/>
            </a:pPr>
            <a:r>
              <a:rPr lang="zh-TW" altLang="en-US" sz="4800" b="1" dirty="0" smtClean="0">
                <a:solidFill>
                  <a:srgbClr val="1F05BB"/>
                </a:solidFill>
                <a:latin typeface="微軟正黑體" pitchFamily="34" charset="-120"/>
                <a:ea typeface="微軟正黑體" pitchFamily="34" charset="-120"/>
              </a:rPr>
              <a:t>為什麼勇者使用電子煙還是無法成功救出公主？</a:t>
            </a:r>
            <a:endParaRPr lang="zh-TW" altLang="en-US" sz="4800" b="1" dirty="0">
              <a:solidFill>
                <a:srgbClr val="1F05B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848872" cy="44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3744416" cy="476592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電子煙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加熱菸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加味菸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電子果汁棒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維他命棒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一張含有 室內, 桌 的圖片&#10;&#10;自動產生的描述">
            <a:extLst>
              <a:ext uri="{FF2B5EF4-FFF2-40B4-BE49-F238E27FC236}">
                <a16:creationId xmlns="" xmlns:a16="http://schemas.microsoft.com/office/drawing/2014/main" id="{97E687FC-3664-4974-A750-354A81691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" b="819"/>
          <a:stretch/>
        </p:blipFill>
        <p:spPr>
          <a:xfrm>
            <a:off x="3779912" y="3933056"/>
            <a:ext cx="3240360" cy="2005937"/>
          </a:xfrm>
          <a:prstGeom prst="rect">
            <a:avLst/>
          </a:prstGeom>
        </p:spPr>
      </p:pic>
      <p:grpSp>
        <p:nvGrpSpPr>
          <p:cNvPr id="3" name="群組 5"/>
          <p:cNvGrpSpPr/>
          <p:nvPr/>
        </p:nvGrpSpPr>
        <p:grpSpPr>
          <a:xfrm>
            <a:off x="3779912" y="260648"/>
            <a:ext cx="3240360" cy="3456384"/>
            <a:chOff x="7477123" y="361076"/>
            <a:chExt cx="4112243" cy="336978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7123" y="2175065"/>
              <a:ext cx="4112243" cy="155579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7123" y="361076"/>
              <a:ext cx="4112243" cy="1630531"/>
            </a:xfrm>
            <a:prstGeom prst="rect">
              <a:avLst/>
            </a:prstGeom>
          </p:spPr>
        </p:pic>
      </p:grpSp>
      <p:pic>
        <p:nvPicPr>
          <p:cNvPr id="9" name="圖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260648"/>
            <a:ext cx="1631633" cy="3384376"/>
          </a:xfrm>
          <a:prstGeom prst="rect">
            <a:avLst/>
          </a:prstGeom>
        </p:spPr>
      </p:pic>
      <p:pic>
        <p:nvPicPr>
          <p:cNvPr id="10" name="圖片 9" descr="一張含有 室內, 桌 的圖片&#10;&#10;自動產生的描述">
            <a:extLst>
              <a:ext uri="{FF2B5EF4-FFF2-40B4-BE49-F238E27FC236}">
                <a16:creationId xmlns="" xmlns:a16="http://schemas.microsoft.com/office/drawing/2014/main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45" t="6437" r="3494" b="9011"/>
          <a:stretch/>
        </p:blipFill>
        <p:spPr>
          <a:xfrm>
            <a:off x="7164288" y="4509120"/>
            <a:ext cx="1823235" cy="1435521"/>
          </a:xfrm>
          <a:prstGeom prst="rect">
            <a:avLst/>
          </a:prstGeom>
        </p:spPr>
      </p:pic>
      <p:pic>
        <p:nvPicPr>
          <p:cNvPr id="12" name="Picture 4" descr="電子タバコのイラスト | かわいいフリー素材集 いらすとや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7999">
            <a:off x="406334" y="226822"/>
            <a:ext cx="1602412" cy="1602412"/>
          </a:xfrm>
          <a:prstGeom prst="rect">
            <a:avLst/>
          </a:prstGeom>
          <a:noFill/>
        </p:spPr>
      </p:pic>
      <p:pic>
        <p:nvPicPr>
          <p:cNvPr id="13" name="Picture 2" descr="爆炸的插圖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60648"/>
            <a:ext cx="1498476" cy="149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295</Words>
  <Application>Microsoft Office PowerPoint</Application>
  <PresentationFormat>如螢幕大小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無菸小學士 拒菸有藝思</vt:lpstr>
      <vt:lpstr> 勇者大冒險-菸檳酒篇(中文)</vt:lpstr>
      <vt:lpstr>投影片 3</vt:lpstr>
      <vt:lpstr>投影片 4</vt:lpstr>
      <vt:lpstr>菸品的危害 </vt:lpstr>
      <vt:lpstr>投影片 6</vt:lpstr>
      <vt:lpstr>投影片 7</vt:lpstr>
      <vt:lpstr>為什麼勇者使用電子煙還是無法成功救出公主？</vt:lpstr>
      <vt:lpstr>電子煙 加熱菸 加味菸 電子果汁棒 維他命棒</vt:lpstr>
      <vt:lpstr>如果你是勇者，你會選擇那一種方式救出公主?</vt:lpstr>
      <vt:lpstr>投影片 11</vt:lpstr>
      <vt:lpstr>投影片 12</vt:lpstr>
      <vt:lpstr>***學習單說明***</vt:lpstr>
      <vt:lpstr>投影片 14</vt:lpstr>
      <vt:lpstr>牙齒的疾病會影響身體健康</vt:lpstr>
      <vt:lpstr>吃完食物後應該要潔牙</vt:lpstr>
      <vt:lpstr>每半年應該做一次 口腔健康檢查</vt:lpstr>
      <vt:lpstr>國小學童6-12歲皆可施作 臼齒窩溝封填（限未施做過的牙位）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原來識菸</dc:title>
  <dc:creator>user</dc:creator>
  <cp:lastModifiedBy>user</cp:lastModifiedBy>
  <cp:revision>530</cp:revision>
  <dcterms:created xsi:type="dcterms:W3CDTF">2019-08-16T00:38:33Z</dcterms:created>
  <dcterms:modified xsi:type="dcterms:W3CDTF">2023-02-20T08:43:43Z</dcterms:modified>
</cp:coreProperties>
</file>